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7772400" cy="100584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DA1A6"/>
    <a:srgbClr val="0070C0"/>
    <a:srgbClr val="0066CC"/>
    <a:srgbClr val="00CCFF"/>
    <a:srgbClr val="FF0066"/>
    <a:srgbClr val="33CCFF"/>
    <a:srgbClr val="0099FF"/>
    <a:srgbClr val="0066FF"/>
    <a:srgbClr val="016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5" autoAdjust="0"/>
  </p:normalViewPr>
  <p:slideViewPr>
    <p:cSldViewPr>
      <p:cViewPr varScale="1">
        <p:scale>
          <a:sx n="58" d="100"/>
          <a:sy n="58" d="100"/>
        </p:scale>
        <p:origin x="2610" y="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3240" y="-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B0A63D2-F8B0-49C8-81CE-C2620079BEAA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1163638"/>
            <a:ext cx="242728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4CC91DA-DFC5-423A-87A6-75CCEE8663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2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uilding, outdoor, ground, person&#10;&#10;Description automatically generated">
            <a:extLst>
              <a:ext uri="{FF2B5EF4-FFF2-40B4-BE49-F238E27FC236}">
                <a16:creationId xmlns:a16="http://schemas.microsoft.com/office/drawing/2014/main" id="{29EF2078-28F5-4F3E-8C57-696B5A9197E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3269" y="2113549"/>
            <a:ext cx="2220395" cy="177959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2" name="Picture 11" descr="A picture containing outdoor, building, ground, person&#10;&#10;Description automatically generated">
            <a:extLst>
              <a:ext uri="{FF2B5EF4-FFF2-40B4-BE49-F238E27FC236}">
                <a16:creationId xmlns:a16="http://schemas.microsoft.com/office/drawing/2014/main" id="{43DEA884-2A8A-4C26-9431-66CA7EBB6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4583" y="7345178"/>
            <a:ext cx="2348758" cy="17795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C845B0-2B47-4FDC-93E6-861637851598}"/>
              </a:ext>
            </a:extLst>
          </p:cNvPr>
          <p:cNvSpPr/>
          <p:nvPr/>
        </p:nvSpPr>
        <p:spPr>
          <a:xfrm>
            <a:off x="-203021" y="1"/>
            <a:ext cx="7459305" cy="1048518"/>
          </a:xfrm>
          <a:prstGeom prst="rect">
            <a:avLst/>
          </a:prstGeom>
          <a:noFill/>
        </p:spPr>
        <p:txBody>
          <a:bodyPr wrap="square" lIns="93497" tIns="46749" rIns="93497" bIns="46749">
            <a:spAutoFit/>
          </a:bodyPr>
          <a:lstStyle/>
          <a:p>
            <a:pPr algn="ctr"/>
            <a:r>
              <a:rPr lang="en-US" sz="3300" b="1" dirty="0">
                <a:ln w="6600">
                  <a:noFill/>
                  <a:prstDash val="solid"/>
                </a:ln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askerville Old Face" panose="02020602080505020303" pitchFamily="18" charset="0"/>
                <a:ea typeface="PMingLiU" panose="020B0604030504040204" pitchFamily="18" charset="-120"/>
                <a:cs typeface="Calibri" panose="020F0502020204030204" pitchFamily="34" charset="0"/>
              </a:rPr>
              <a:t>F</a:t>
            </a:r>
            <a:r>
              <a:rPr lang="en-US" sz="2500" b="1" dirty="0">
                <a:ln w="6600">
                  <a:noFill/>
                  <a:prstDash val="solid"/>
                </a:ln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askerville Old Face" panose="02020602080505020303" pitchFamily="18" charset="0"/>
                <a:ea typeface="PMingLiU" panose="020B0604030504040204" pitchFamily="18" charset="-120"/>
                <a:cs typeface="Calibri" panose="020F0502020204030204" pitchFamily="34" charset="0"/>
              </a:rPr>
              <a:t>ILM</a:t>
            </a:r>
            <a:r>
              <a:rPr lang="en-US" sz="3300" b="1" dirty="0">
                <a:ln w="6600">
                  <a:noFill/>
                  <a:prstDash val="solid"/>
                </a:ln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askerville Old Face" panose="02020602080505020303" pitchFamily="18" charset="0"/>
                <a:ea typeface="PMingLiU" panose="020B0604030504040204" pitchFamily="18" charset="-120"/>
                <a:cs typeface="Calibri" panose="020F0502020204030204" pitchFamily="34" charset="0"/>
              </a:rPr>
              <a:t> C</a:t>
            </a:r>
            <a:r>
              <a:rPr lang="en-US" sz="2500" b="1" dirty="0">
                <a:ln w="6600">
                  <a:noFill/>
                  <a:prstDash val="solid"/>
                </a:ln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askerville Old Face" panose="02020602080505020303" pitchFamily="18" charset="0"/>
                <a:ea typeface="PMingLiU" panose="020B0604030504040204" pitchFamily="18" charset="-120"/>
                <a:cs typeface="Calibri" panose="020F0502020204030204" pitchFamily="34" charset="0"/>
              </a:rPr>
              <a:t>ONFECTIONERY</a:t>
            </a:r>
            <a:r>
              <a:rPr lang="en-US" sz="3300" b="1" dirty="0">
                <a:ln w="6600">
                  <a:noFill/>
                  <a:prstDash val="solid"/>
                </a:ln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askerville Old Face" panose="02020602080505020303" pitchFamily="18" charset="0"/>
                <a:ea typeface="PMingLiU" panose="020B0604030504040204" pitchFamily="18" charset="-120"/>
                <a:cs typeface="Calibri" panose="020F0502020204030204" pitchFamily="34" charset="0"/>
              </a:rPr>
              <a:t> P</a:t>
            </a:r>
            <a:r>
              <a:rPr lang="en-US" sz="2900" b="1" dirty="0">
                <a:ln w="6600">
                  <a:noFill/>
                  <a:prstDash val="solid"/>
                </a:ln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Baskerville Old Face" panose="02020602080505020303" pitchFamily="18" charset="0"/>
                <a:ea typeface="PMingLiU" panose="020B0604030504040204" pitchFamily="18" charset="-120"/>
                <a:cs typeface="Calibri" panose="020F0502020204030204" pitchFamily="34" charset="0"/>
              </a:rPr>
              <a:t>RODUCTIONS LLC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2B8934-C540-4CC3-9073-C79600468FA1}"/>
              </a:ext>
            </a:extLst>
          </p:cNvPr>
          <p:cNvSpPr txBox="1"/>
          <p:nvPr/>
        </p:nvSpPr>
        <p:spPr>
          <a:xfrm>
            <a:off x="1360014" y="3623388"/>
            <a:ext cx="3645995" cy="376000"/>
          </a:xfrm>
          <a:prstGeom prst="rect">
            <a:avLst/>
          </a:prstGeom>
          <a:noFill/>
        </p:spPr>
        <p:txBody>
          <a:bodyPr wrap="square" lIns="93497" tIns="46749" rIns="93497" bIns="46749" rtlCol="0">
            <a:spAutoFit/>
          </a:bodyPr>
          <a:lstStyle/>
          <a:p>
            <a:r>
              <a:rPr lang="en-US" dirty="0"/>
              <a:t>Baskerville</a:t>
            </a: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BAC99-ADB1-46EE-BDFE-BA7181458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7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40C-95AE-4AB1-B1D8-EEBCC8F1ED1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F91-AD6E-4971-9839-7CCC83DB5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4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40C-95AE-4AB1-B1D8-EEBCC8F1ED1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F91-AD6E-4971-9839-7CCC83DB5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4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40C-95AE-4AB1-B1D8-EEBCC8F1ED1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F91-AD6E-4971-9839-7CCC83DB5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40C-95AE-4AB1-B1D8-EEBCC8F1ED1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F91-AD6E-4971-9839-7CCC83DB5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40C-95AE-4AB1-B1D8-EEBCC8F1ED1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F91-AD6E-4971-9839-7CCC83DB5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40C-95AE-4AB1-B1D8-EEBCC8F1ED1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F91-AD6E-4971-9839-7CCC83DB5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2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40C-95AE-4AB1-B1D8-EEBCC8F1ED1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F91-AD6E-4971-9839-7CCC83DB5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4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40C-95AE-4AB1-B1D8-EEBCC8F1ED1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F91-AD6E-4971-9839-7CCC83DB5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2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40C-95AE-4AB1-B1D8-EEBCC8F1ED1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F91-AD6E-4971-9839-7CCC83DB5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5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40C-95AE-4AB1-B1D8-EEBCC8F1ED1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F91-AD6E-4971-9839-7CCC83DB5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2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340C-95AE-4AB1-B1D8-EEBCC8F1ED1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9F91-AD6E-4971-9839-7CCC83DB5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3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340C-95AE-4AB1-B1D8-EEBCC8F1ED17}" type="datetimeFigureOut">
              <a:rPr lang="en-US" smtClean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9F91-AD6E-4971-9839-7CCC83DB58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ilmconfectionery.com/" TargetMode="External"/><Relationship Id="rId5" Type="http://schemas.openxmlformats.org/officeDocument/2006/relationships/hyperlink" Target="mailto:info@filmcfp.com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colorTemperature colorTemp="11500"/>
                    </a14:imgEffect>
                    <a14:imgEffect>
                      <a14:saturation sat="188000"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D8EFFA-A4C7-486B-BDDC-74FF949DD2BC}"/>
              </a:ext>
            </a:extLst>
          </p:cNvPr>
          <p:cNvSpPr/>
          <p:nvPr/>
        </p:nvSpPr>
        <p:spPr>
          <a:xfrm>
            <a:off x="1" y="0"/>
            <a:ext cx="7772396" cy="1323439"/>
          </a:xfrm>
          <a:prstGeom prst="rect">
            <a:avLst/>
          </a:prstGeom>
          <a:gradFill flip="none" rotWithShape="1">
            <a:gsLst>
              <a:gs pos="15000">
                <a:srgbClr val="0070C0"/>
              </a:gs>
              <a:gs pos="62000">
                <a:srgbClr val="002060"/>
              </a:gs>
              <a:gs pos="93000">
                <a:srgbClr val="0099FF"/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  <a:effectLst>
            <a:innerShdw dist="50800">
              <a:prstClr val="black">
                <a:alpha val="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Engravers MT" panose="02090707080505020304" pitchFamily="18" charset="0"/>
              </a:rPr>
              <a:t>F</a:t>
            </a:r>
            <a:r>
              <a:rPr lang="en-US" sz="2800" b="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Engravers MT" panose="02090707080505020304" pitchFamily="18" charset="0"/>
              </a:rPr>
              <a:t>ILM</a:t>
            </a:r>
            <a:r>
              <a:rPr lang="en-US" sz="4000" b="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Engravers MT" panose="02090707080505020304" pitchFamily="18" charset="0"/>
              </a:rPr>
              <a:t> C</a:t>
            </a:r>
            <a:r>
              <a:rPr lang="en-US" sz="2800" b="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Engravers MT" panose="02090707080505020304" pitchFamily="18" charset="0"/>
              </a:rPr>
              <a:t>ONFECTIONERY</a:t>
            </a:r>
            <a:r>
              <a:rPr lang="en-US" sz="4000" b="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Engravers MT" panose="02090707080505020304" pitchFamily="18" charset="0"/>
              </a:rPr>
              <a:t> P</a:t>
            </a:r>
            <a:r>
              <a:rPr lang="en-US" sz="2800" b="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Engravers MT" panose="02090707080505020304" pitchFamily="18" charset="0"/>
              </a:rPr>
              <a:t>RODUCTIONS</a:t>
            </a:r>
            <a:r>
              <a:rPr lang="en-US" sz="4000" b="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Engravers MT" panose="02090707080505020304" pitchFamily="18" charset="0"/>
              </a:rPr>
              <a:t> </a:t>
            </a:r>
            <a:r>
              <a:rPr lang="en-US" sz="1600" b="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Engravers MT" panose="02090707080505020304" pitchFamily="18" charset="0"/>
              </a:rPr>
              <a:t>LLC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92C87253-F6D6-401B-B0FF-EBBB2C0E8E98}"/>
              </a:ext>
            </a:extLst>
          </p:cNvPr>
          <p:cNvSpPr/>
          <p:nvPr/>
        </p:nvSpPr>
        <p:spPr>
          <a:xfrm>
            <a:off x="874914" y="1323439"/>
            <a:ext cx="6022572" cy="615142"/>
          </a:xfrm>
          <a:prstGeom prst="flowChartTerminator">
            <a:avLst/>
          </a:prstGeom>
          <a:gradFill>
            <a:gsLst>
              <a:gs pos="15000">
                <a:srgbClr val="0070C0"/>
              </a:gs>
              <a:gs pos="62000">
                <a:srgbClr val="002060"/>
              </a:gs>
              <a:gs pos="93000">
                <a:srgbClr val="0099F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Perpetua" panose="02020502060401020303" pitchFamily="18" charset="0"/>
                <a:cs typeface="Arial" panose="020B0604020202020204" pitchFamily="34" charset="0"/>
              </a:rPr>
              <a:t>Capability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79C82-7388-4A33-A3C4-1672AEC0A109}"/>
              </a:ext>
            </a:extLst>
          </p:cNvPr>
          <p:cNvSpPr txBox="1"/>
          <p:nvPr/>
        </p:nvSpPr>
        <p:spPr>
          <a:xfrm>
            <a:off x="0" y="1985158"/>
            <a:ext cx="7747452" cy="1323439"/>
          </a:xfrm>
          <a:prstGeom prst="rect">
            <a:avLst/>
          </a:prstGeom>
          <a:gradFill>
            <a:gsLst>
              <a:gs pos="15000">
                <a:schemeClr val="bg1"/>
              </a:gs>
              <a:gs pos="62000">
                <a:schemeClr val="bg1"/>
              </a:gs>
              <a:gs pos="93000">
                <a:schemeClr val="bg1"/>
              </a:gs>
            </a:gsLst>
            <a:lin ang="2700000" scaled="1"/>
          </a:gradFill>
          <a:ln w="25400">
            <a:solidFill>
              <a:schemeClr val="accent1">
                <a:shade val="50000"/>
              </a:schemeClr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erpetua" panose="02020502060401020303" pitchFamily="18" charset="0"/>
              </a:rPr>
              <a:t>Founded in December 2015, Film Confectionery Productions is a Small Business. We specialize in all aspects of video making including Concept Development, Script Writing, Casting, Shot Blocking, Direction, Camera Recording, Cinematography, Photography, Lighting, Editing and Audio/Music Sync.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EACCA7-419C-410E-AD90-C150B4505E34}"/>
              </a:ext>
            </a:extLst>
          </p:cNvPr>
          <p:cNvSpPr/>
          <p:nvPr/>
        </p:nvSpPr>
        <p:spPr>
          <a:xfrm>
            <a:off x="0" y="3308598"/>
            <a:ext cx="3886200" cy="364827"/>
          </a:xfrm>
          <a:prstGeom prst="rect">
            <a:avLst/>
          </a:prstGeom>
          <a:gradFill>
            <a:gsLst>
              <a:gs pos="15000">
                <a:srgbClr val="0070C0"/>
              </a:gs>
              <a:gs pos="62000">
                <a:srgbClr val="002060"/>
              </a:gs>
              <a:gs pos="93000">
                <a:srgbClr val="0099F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Perpetua" panose="02020502060401020303" pitchFamily="18" charset="0"/>
              </a:rPr>
              <a:t>Core Competency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E1443-27BC-4245-8265-F7302EC69B65}"/>
              </a:ext>
            </a:extLst>
          </p:cNvPr>
          <p:cNvSpPr txBox="1"/>
          <p:nvPr/>
        </p:nvSpPr>
        <p:spPr>
          <a:xfrm>
            <a:off x="13160" y="368792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Concept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Script 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Cinematography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Shot Blocking/Direction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Editing/Post-Production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Audio/Music Sync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878E7-F388-4DEE-A144-1590F4F94C67}"/>
              </a:ext>
            </a:extLst>
          </p:cNvPr>
          <p:cNvSpPr/>
          <p:nvPr/>
        </p:nvSpPr>
        <p:spPr>
          <a:xfrm>
            <a:off x="0" y="6296715"/>
            <a:ext cx="3886200" cy="394258"/>
          </a:xfrm>
          <a:prstGeom prst="rect">
            <a:avLst/>
          </a:prstGeom>
          <a:gradFill>
            <a:gsLst>
              <a:gs pos="15000">
                <a:srgbClr val="0070C0"/>
              </a:gs>
              <a:gs pos="62000">
                <a:srgbClr val="002060"/>
              </a:gs>
              <a:gs pos="93000">
                <a:srgbClr val="0099F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Perpetua" panose="02020502060401020303" pitchFamily="18" charset="0"/>
              </a:rPr>
              <a:t>Key Differentiators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63445-2BFD-4AE4-8976-50FC625BFE3E}"/>
              </a:ext>
            </a:extLst>
          </p:cNvPr>
          <p:cNvSpPr txBox="1"/>
          <p:nvPr/>
        </p:nvSpPr>
        <p:spPr>
          <a:xfrm>
            <a:off x="-1" y="6650182"/>
            <a:ext cx="388620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Company has always delivered high quality Videos and content.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not Satisfied till we have created a “Great Video”.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use high quality skills in both Pre-Production and Post-Production.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use tripods and stabilizers for Steady and Smooth video capture.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Key Personnel have an eye for the aesthetic.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deliver “On point message communication”.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FE9F9D-5A46-408F-81F3-628255746294}"/>
              </a:ext>
            </a:extLst>
          </p:cNvPr>
          <p:cNvSpPr/>
          <p:nvPr/>
        </p:nvSpPr>
        <p:spPr>
          <a:xfrm>
            <a:off x="3886200" y="3315594"/>
            <a:ext cx="3861257" cy="357832"/>
          </a:xfrm>
          <a:prstGeom prst="rect">
            <a:avLst/>
          </a:prstGeom>
          <a:gradFill>
            <a:gsLst>
              <a:gs pos="51000">
                <a:srgbClr val="0070C0"/>
              </a:gs>
              <a:gs pos="69000">
                <a:srgbClr val="0077CB"/>
              </a:gs>
              <a:gs pos="12000">
                <a:srgbClr val="002060"/>
              </a:gs>
              <a:gs pos="84000">
                <a:srgbClr val="0099F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Perpetua" panose="02020502060401020303" pitchFamily="18" charset="0"/>
              </a:rPr>
              <a:t>Past Performance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CBF128-38E6-424C-9112-A62748C35027}"/>
              </a:ext>
            </a:extLst>
          </p:cNvPr>
          <p:cNvCxnSpPr/>
          <p:nvPr/>
        </p:nvCxnSpPr>
        <p:spPr>
          <a:xfrm>
            <a:off x="3886200" y="3315593"/>
            <a:ext cx="0" cy="6742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5BDF583-7E80-4F44-AF35-1EF4FB342AB7}"/>
              </a:ext>
            </a:extLst>
          </p:cNvPr>
          <p:cNvSpPr txBox="1"/>
          <p:nvPr/>
        </p:nvSpPr>
        <p:spPr>
          <a:xfrm>
            <a:off x="3886197" y="3655581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Rudy’s Mediterranean Grill – Restaurant.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Completed two Commercials.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Wedding Videos.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Completed three Separate Wedding videos, to satisfied customers.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FDEC59-9FCA-44C2-89C3-7B84C16A23E1}"/>
              </a:ext>
            </a:extLst>
          </p:cNvPr>
          <p:cNvSpPr/>
          <p:nvPr/>
        </p:nvSpPr>
        <p:spPr>
          <a:xfrm>
            <a:off x="3886200" y="5644349"/>
            <a:ext cx="3861257" cy="736936"/>
          </a:xfrm>
          <a:prstGeom prst="rect">
            <a:avLst/>
          </a:prstGeom>
          <a:gradFill>
            <a:gsLst>
              <a:gs pos="51000">
                <a:srgbClr val="0070C0"/>
              </a:gs>
              <a:gs pos="69000">
                <a:srgbClr val="0077CB"/>
              </a:gs>
              <a:gs pos="12000">
                <a:srgbClr val="002060"/>
              </a:gs>
              <a:gs pos="84000">
                <a:srgbClr val="0099F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Perpetua" panose="02020502060401020303" pitchFamily="18" charset="0"/>
              </a:rPr>
              <a:t>Company Snapshot</a:t>
            </a:r>
          </a:p>
          <a:p>
            <a:r>
              <a:rPr lang="en-US" sz="2000" b="1" dirty="0">
                <a:latin typeface="Perpetua" panose="02020502060401020303" pitchFamily="18" charset="0"/>
              </a:rPr>
              <a:t>CAGE</a:t>
            </a:r>
            <a:r>
              <a:rPr lang="en-US" sz="2000" dirty="0">
                <a:latin typeface="Perpetua" panose="02020502060401020303" pitchFamily="18" charset="0"/>
              </a:rPr>
              <a:t>: </a:t>
            </a:r>
            <a:r>
              <a:rPr lang="en-US" sz="2000" b="1" dirty="0">
                <a:latin typeface="Perpetua" panose="02020502060401020303" pitchFamily="18" charset="0"/>
              </a:rPr>
              <a:t>84ER2 </a:t>
            </a:r>
            <a:r>
              <a:rPr lang="en-US" sz="2000" dirty="0">
                <a:latin typeface="Perpetua" panose="02020502060401020303" pitchFamily="18" charset="0"/>
              </a:rPr>
              <a:t>         </a:t>
            </a:r>
            <a:r>
              <a:rPr lang="en-US" sz="2000" b="1" dirty="0">
                <a:latin typeface="Perpetua" panose="02020502060401020303" pitchFamily="18" charset="0"/>
              </a:rPr>
              <a:t>DUNS</a:t>
            </a:r>
            <a:r>
              <a:rPr lang="en-US" sz="2000" dirty="0">
                <a:latin typeface="Perpetua" panose="02020502060401020303" pitchFamily="18" charset="0"/>
              </a:rPr>
              <a:t>: </a:t>
            </a:r>
            <a:r>
              <a:rPr lang="en-US" sz="2000" b="1" dirty="0">
                <a:latin typeface="Perpetua" panose="02020502060401020303" pitchFamily="18" charset="0"/>
              </a:rPr>
              <a:t>81244400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C6DF75-749F-487D-BB7D-E0F907A54D51}"/>
              </a:ext>
            </a:extLst>
          </p:cNvPr>
          <p:cNvSpPr txBox="1"/>
          <p:nvPr/>
        </p:nvSpPr>
        <p:spPr>
          <a:xfrm>
            <a:off x="3886199" y="6318916"/>
            <a:ext cx="38861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Govt POC: Haider Amin</a:t>
            </a:r>
          </a:p>
          <a:p>
            <a:r>
              <a:rPr lang="en-US" dirty="0"/>
              <a:t>Phone: 410-718-0314</a:t>
            </a:r>
          </a:p>
          <a:p>
            <a:r>
              <a:rPr lang="en-US" dirty="0"/>
              <a:t>Email: </a:t>
            </a:r>
            <a:r>
              <a:rPr lang="en-US" u="sng" dirty="0">
                <a:hlinkClick r:id="rId5"/>
              </a:rPr>
              <a:t>info@filmcfp.com</a:t>
            </a:r>
            <a:endParaRPr lang="en-US" u="sng" dirty="0"/>
          </a:p>
          <a:p>
            <a:r>
              <a:rPr lang="en-US" dirty="0"/>
              <a:t>Address: 7007 Sandy Spring Rd, MD, 20707</a:t>
            </a:r>
          </a:p>
          <a:p>
            <a:r>
              <a:rPr lang="en-US" dirty="0"/>
              <a:t>Website: </a:t>
            </a:r>
            <a:r>
              <a:rPr lang="en-US" sz="2000" b="1" u="sng" dirty="0">
                <a:hlinkClick r:id="rId6"/>
              </a:rPr>
              <a:t>filmconfectionery.com</a:t>
            </a:r>
            <a:endParaRPr lang="en-US" sz="2000" b="1" u="sng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ACBDC3-947D-4A0C-A5EC-3D27DBF0EA96}"/>
              </a:ext>
            </a:extLst>
          </p:cNvPr>
          <p:cNvSpPr/>
          <p:nvPr/>
        </p:nvSpPr>
        <p:spPr>
          <a:xfrm>
            <a:off x="3886200" y="8078550"/>
            <a:ext cx="3886200" cy="388631"/>
          </a:xfrm>
          <a:prstGeom prst="rect">
            <a:avLst/>
          </a:prstGeom>
          <a:gradFill>
            <a:gsLst>
              <a:gs pos="51000">
                <a:srgbClr val="0070C0"/>
              </a:gs>
              <a:gs pos="69000">
                <a:srgbClr val="0077CB"/>
              </a:gs>
              <a:gs pos="12000">
                <a:srgbClr val="002060"/>
              </a:gs>
              <a:gs pos="84000">
                <a:srgbClr val="0099F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Perpetua" panose="02020502060401020303" pitchFamily="18" charset="0"/>
              </a:rPr>
              <a:t>NAICS CODES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9BC6B7-205F-4131-8A71-ABB4355420EF}"/>
              </a:ext>
            </a:extLst>
          </p:cNvPr>
          <p:cNvSpPr txBox="1"/>
          <p:nvPr/>
        </p:nvSpPr>
        <p:spPr>
          <a:xfrm>
            <a:off x="3886202" y="8195366"/>
            <a:ext cx="3886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512110 : Motion Picture &amp; Video Production.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512191: Teleproduction and other Postproduction Services.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541922: Commercial Photography.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709952-B722-4E3E-B610-9B23B285C881}"/>
              </a:ext>
            </a:extLst>
          </p:cNvPr>
          <p:cNvSpPr/>
          <p:nvPr/>
        </p:nvSpPr>
        <p:spPr>
          <a:xfrm>
            <a:off x="0" y="0"/>
            <a:ext cx="7772397" cy="1005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78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236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Baskerville Old Face</vt:lpstr>
      <vt:lpstr>Calibri</vt:lpstr>
      <vt:lpstr>Calibri Light</vt:lpstr>
      <vt:lpstr>Engravers MT</vt:lpstr>
      <vt:lpstr>Perpetua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haider amin</dc:creator>
  <cp:lastModifiedBy>haider amin</cp:lastModifiedBy>
  <cp:revision>131</cp:revision>
  <cp:lastPrinted>2019-09-06T05:22:43Z</cp:lastPrinted>
  <dcterms:created xsi:type="dcterms:W3CDTF">2019-09-04T06:49:09Z</dcterms:created>
  <dcterms:modified xsi:type="dcterms:W3CDTF">2020-01-09T04:40:13Z</dcterms:modified>
</cp:coreProperties>
</file>